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0B4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29" autoAdjust="0"/>
    <p:restoredTop sz="94660"/>
  </p:normalViewPr>
  <p:slideViewPr>
    <p:cSldViewPr>
      <p:cViewPr varScale="1">
        <p:scale>
          <a:sx n="74" d="100"/>
          <a:sy n="74" d="100"/>
        </p:scale>
        <p:origin x="-11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D21AD20-297E-43C5-866E-EA4082C6203F}" type="datetimeFigureOut">
              <a:rPr lang="en-AU" smtClean="0"/>
              <a:pPr/>
              <a:t>4/12/2012</a:t>
            </a:fld>
            <a:endParaRPr lang="en-AU"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AU"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5DF2238-DCC9-4C24-8A02-0482B3C68333}"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21AD20-297E-43C5-866E-EA4082C6203F}" type="datetimeFigureOut">
              <a:rPr lang="en-AU" smtClean="0"/>
              <a:pPr/>
              <a:t>4/12/2012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5DF2238-DCC9-4C24-8A02-0482B3C68333}"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21AD20-297E-43C5-866E-EA4082C6203F}" type="datetimeFigureOut">
              <a:rPr lang="en-AU" smtClean="0"/>
              <a:pPr/>
              <a:t>4/12/2012</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5DF2238-DCC9-4C24-8A02-0482B3C68333}"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D21AD20-297E-43C5-866E-EA4082C6203F}" type="datetimeFigureOut">
              <a:rPr lang="en-AU" smtClean="0"/>
              <a:pPr/>
              <a:t>4/12/2012</a:t>
            </a:fld>
            <a:endParaRPr lang="en-AU" dirty="0"/>
          </a:p>
        </p:txBody>
      </p:sp>
      <p:sp>
        <p:nvSpPr>
          <p:cNvPr id="9" name="Slide Number Placeholder 8"/>
          <p:cNvSpPr>
            <a:spLocks noGrp="1"/>
          </p:cNvSpPr>
          <p:nvPr>
            <p:ph type="sldNum" sz="quarter" idx="15"/>
          </p:nvPr>
        </p:nvSpPr>
        <p:spPr/>
        <p:txBody>
          <a:bodyPr rtlCol="0"/>
          <a:lstStyle/>
          <a:p>
            <a:fld id="{C5DF2238-DCC9-4C24-8A02-0482B3C68333}" type="slidenum">
              <a:rPr lang="en-AU" smtClean="0"/>
              <a:pPr/>
              <a:t>‹#›</a:t>
            </a:fld>
            <a:endParaRPr lang="en-AU" dirty="0"/>
          </a:p>
        </p:txBody>
      </p:sp>
      <p:sp>
        <p:nvSpPr>
          <p:cNvPr id="10" name="Footer Placeholder 9"/>
          <p:cNvSpPr>
            <a:spLocks noGrp="1"/>
          </p:cNvSpPr>
          <p:nvPr>
            <p:ph type="ftr" sz="quarter" idx="16"/>
          </p:nvPr>
        </p:nvSpPr>
        <p:spPr/>
        <p:txBody>
          <a:bodyPr rtlCol="0"/>
          <a:lstStyle/>
          <a:p>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D21AD20-297E-43C5-866E-EA4082C6203F}" type="datetimeFigureOut">
              <a:rPr lang="en-AU" smtClean="0"/>
              <a:pPr/>
              <a:t>4/12/2012</a:t>
            </a:fld>
            <a:endParaRPr lang="en-AU"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AU"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5DF2238-DCC9-4C24-8A02-0482B3C68333}" type="slidenum">
              <a:rPr lang="en-AU" smtClean="0"/>
              <a:pPr/>
              <a:t>‹#›</a:t>
            </a:fld>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D21AD20-297E-43C5-866E-EA4082C6203F}" type="datetimeFigureOut">
              <a:rPr lang="en-AU" smtClean="0"/>
              <a:pPr/>
              <a:t>4/12/2012</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C5DF2238-DCC9-4C24-8A02-0482B3C68333}" type="slidenum">
              <a:rPr lang="en-AU" smtClean="0"/>
              <a:pPr/>
              <a:t>‹#›</a:t>
            </a:fld>
            <a:endParaRPr lang="en-AU"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D21AD20-297E-43C5-866E-EA4082C6203F}" type="datetimeFigureOut">
              <a:rPr lang="en-AU" smtClean="0"/>
              <a:pPr/>
              <a:t>4/12/2012</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C5DF2238-DCC9-4C24-8A02-0482B3C68333}" type="slidenum">
              <a:rPr lang="en-AU" smtClean="0"/>
              <a:pPr/>
              <a:t>‹#›</a:t>
            </a:fld>
            <a:endParaRPr lang="en-AU"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D21AD20-297E-43C5-866E-EA4082C6203F}" type="datetimeFigureOut">
              <a:rPr lang="en-AU" smtClean="0"/>
              <a:pPr/>
              <a:t>4/12/2012</a:t>
            </a:fld>
            <a:endParaRPr lang="en-AU" dirty="0"/>
          </a:p>
        </p:txBody>
      </p:sp>
      <p:sp>
        <p:nvSpPr>
          <p:cNvPr id="7" name="Slide Number Placeholder 6"/>
          <p:cNvSpPr>
            <a:spLocks noGrp="1"/>
          </p:cNvSpPr>
          <p:nvPr>
            <p:ph type="sldNum" sz="quarter" idx="11"/>
          </p:nvPr>
        </p:nvSpPr>
        <p:spPr/>
        <p:txBody>
          <a:bodyPr rtlCol="0"/>
          <a:lstStyle/>
          <a:p>
            <a:fld id="{C5DF2238-DCC9-4C24-8A02-0482B3C68333}" type="slidenum">
              <a:rPr lang="en-AU" smtClean="0"/>
              <a:pPr/>
              <a:t>‹#›</a:t>
            </a:fld>
            <a:endParaRPr lang="en-AU" dirty="0"/>
          </a:p>
        </p:txBody>
      </p:sp>
      <p:sp>
        <p:nvSpPr>
          <p:cNvPr id="8" name="Footer Placeholder 7"/>
          <p:cNvSpPr>
            <a:spLocks noGrp="1"/>
          </p:cNvSpPr>
          <p:nvPr>
            <p:ph type="ftr" sz="quarter" idx="12"/>
          </p:nvPr>
        </p:nvSpPr>
        <p:spPr/>
        <p:txBody>
          <a:bodyPr rtlCol="0"/>
          <a:lstStyle/>
          <a:p>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21AD20-297E-43C5-866E-EA4082C6203F}" type="datetimeFigureOut">
              <a:rPr lang="en-AU" smtClean="0"/>
              <a:pPr/>
              <a:t>4/12/2012</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C5DF2238-DCC9-4C24-8A02-0482B3C68333}"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D21AD20-297E-43C5-866E-EA4082C6203F}" type="datetimeFigureOut">
              <a:rPr lang="en-AU" smtClean="0"/>
              <a:pPr/>
              <a:t>4/12/2012</a:t>
            </a:fld>
            <a:endParaRPr lang="en-AU" dirty="0"/>
          </a:p>
        </p:txBody>
      </p:sp>
      <p:sp>
        <p:nvSpPr>
          <p:cNvPr id="22" name="Slide Number Placeholder 21"/>
          <p:cNvSpPr>
            <a:spLocks noGrp="1"/>
          </p:cNvSpPr>
          <p:nvPr>
            <p:ph type="sldNum" sz="quarter" idx="15"/>
          </p:nvPr>
        </p:nvSpPr>
        <p:spPr/>
        <p:txBody>
          <a:bodyPr rtlCol="0"/>
          <a:lstStyle/>
          <a:p>
            <a:fld id="{C5DF2238-DCC9-4C24-8A02-0482B3C68333}" type="slidenum">
              <a:rPr lang="en-AU" smtClean="0"/>
              <a:pPr/>
              <a:t>‹#›</a:t>
            </a:fld>
            <a:endParaRPr lang="en-AU" dirty="0"/>
          </a:p>
        </p:txBody>
      </p:sp>
      <p:sp>
        <p:nvSpPr>
          <p:cNvPr id="23" name="Footer Placeholder 22"/>
          <p:cNvSpPr>
            <a:spLocks noGrp="1"/>
          </p:cNvSpPr>
          <p:nvPr>
            <p:ph type="ftr" sz="quarter" idx="16"/>
          </p:nvPr>
        </p:nvSpPr>
        <p:spPr/>
        <p:txBody>
          <a:bodyPr rtlCol="0"/>
          <a:lstStyle/>
          <a:p>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D21AD20-297E-43C5-866E-EA4082C6203F}" type="datetimeFigureOut">
              <a:rPr lang="en-AU" smtClean="0"/>
              <a:pPr/>
              <a:t>4/12/2012</a:t>
            </a:fld>
            <a:endParaRPr lang="en-AU" dirty="0"/>
          </a:p>
        </p:txBody>
      </p:sp>
      <p:sp>
        <p:nvSpPr>
          <p:cNvPr id="18" name="Slide Number Placeholder 17"/>
          <p:cNvSpPr>
            <a:spLocks noGrp="1"/>
          </p:cNvSpPr>
          <p:nvPr>
            <p:ph type="sldNum" sz="quarter" idx="11"/>
          </p:nvPr>
        </p:nvSpPr>
        <p:spPr/>
        <p:txBody>
          <a:bodyPr rtlCol="0"/>
          <a:lstStyle/>
          <a:p>
            <a:fld id="{C5DF2238-DCC9-4C24-8A02-0482B3C68333}" type="slidenum">
              <a:rPr lang="en-AU" smtClean="0"/>
              <a:pPr/>
              <a:t>‹#›</a:t>
            </a:fld>
            <a:endParaRPr lang="en-AU" dirty="0"/>
          </a:p>
        </p:txBody>
      </p:sp>
      <p:sp>
        <p:nvSpPr>
          <p:cNvPr id="21" name="Footer Placeholder 20"/>
          <p:cNvSpPr>
            <a:spLocks noGrp="1"/>
          </p:cNvSpPr>
          <p:nvPr>
            <p:ph type="ftr" sz="quarter" idx="12"/>
          </p:nvPr>
        </p:nvSpPr>
        <p:spPr/>
        <p:txBody>
          <a:bodyPr rtlCol="0"/>
          <a:lstStyle/>
          <a:p>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D21AD20-297E-43C5-866E-EA4082C6203F}" type="datetimeFigureOut">
              <a:rPr lang="en-AU" smtClean="0"/>
              <a:pPr/>
              <a:t>4/12/2012</a:t>
            </a:fld>
            <a:endParaRPr lang="en-AU"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AU"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5DF2238-DCC9-4C24-8A02-0482B3C6833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audio" Target="../media/audio4.wav"/><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5.wav"/></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6.wav"/></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audio" Target="../media/audio7.wav"/><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196752"/>
            <a:ext cx="7772400" cy="1470025"/>
          </a:xfrm>
          <a:ln>
            <a:solidFill>
              <a:schemeClr val="tx1"/>
            </a:solidFill>
          </a:ln>
          <a:effectLst>
            <a:glow rad="228600">
              <a:schemeClr val="accent2">
                <a:satMod val="175000"/>
                <a:alpha val="40000"/>
              </a:schemeClr>
            </a:glow>
          </a:effectLst>
        </p:spPr>
        <p:txBody>
          <a:bodyPr/>
          <a:lstStyle/>
          <a:p>
            <a:r>
              <a:rPr lang="en-AU" dirty="0" smtClean="0">
                <a:solidFill>
                  <a:srgbClr val="00B050"/>
                </a:solidFill>
              </a:rPr>
              <a:t>Melbourne Australia</a:t>
            </a:r>
            <a:endParaRPr lang="en-AU" dirty="0">
              <a:solidFill>
                <a:srgbClr val="00B050"/>
              </a:solidFill>
            </a:endParaRPr>
          </a:p>
        </p:txBody>
      </p:sp>
      <p:sp>
        <p:nvSpPr>
          <p:cNvPr id="3" name="Subtitle 2"/>
          <p:cNvSpPr>
            <a:spLocks noGrp="1"/>
          </p:cNvSpPr>
          <p:nvPr>
            <p:ph type="subTitle" idx="1"/>
          </p:nvPr>
        </p:nvSpPr>
        <p:spPr/>
        <p:txBody>
          <a:bodyPr>
            <a:noAutofit/>
          </a:bodyPr>
          <a:lstStyle/>
          <a:p>
            <a:r>
              <a:rPr lang="en-AU" sz="2400" dirty="0" smtClean="0">
                <a:solidFill>
                  <a:schemeClr val="tx1"/>
                </a:solidFill>
              </a:rPr>
              <a:t>Information about Melbourne</a:t>
            </a:r>
          </a:p>
          <a:p>
            <a:r>
              <a:rPr lang="en-AU" sz="2400" dirty="0" smtClean="0">
                <a:solidFill>
                  <a:schemeClr val="tx1"/>
                </a:solidFill>
              </a:rPr>
              <a:t>By  Pearl Bergin</a:t>
            </a:r>
            <a:endParaRPr lang="en-AU"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b="1" i="1" dirty="0" smtClean="0">
                <a:solidFill>
                  <a:schemeClr val="tx1"/>
                </a:solidFill>
                <a:latin typeface="Arial Black" pitchFamily="34" charset="0"/>
              </a:rPr>
              <a:t>Interesting info</a:t>
            </a:r>
            <a:endParaRPr lang="en-AU" sz="4000" b="1" i="1" dirty="0">
              <a:solidFill>
                <a:schemeClr val="tx1"/>
              </a:solidFill>
              <a:latin typeface="Arial Black" pitchFamily="34" charset="0"/>
            </a:endParaRPr>
          </a:p>
        </p:txBody>
      </p:sp>
      <p:sp>
        <p:nvSpPr>
          <p:cNvPr id="3" name="Content Placeholder 2"/>
          <p:cNvSpPr>
            <a:spLocks noGrp="1"/>
          </p:cNvSpPr>
          <p:nvPr>
            <p:ph sz="quarter" idx="1"/>
          </p:nvPr>
        </p:nvSpPr>
        <p:spPr>
          <a:ln>
            <a:solidFill>
              <a:srgbClr val="00B0F0"/>
            </a:solidFill>
          </a:ln>
          <a:effectLst>
            <a:glow rad="228600">
              <a:schemeClr val="accent1">
                <a:satMod val="175000"/>
                <a:alpha val="40000"/>
              </a:schemeClr>
            </a:glow>
          </a:effectLst>
        </p:spPr>
        <p:txBody>
          <a:bodyPr>
            <a:normAutofit lnSpcReduction="10000"/>
          </a:bodyPr>
          <a:lstStyle/>
          <a:p>
            <a:pPr>
              <a:buNone/>
            </a:pPr>
            <a:r>
              <a:rPr lang="en-AU" sz="2000" dirty="0"/>
              <a:t> </a:t>
            </a:r>
            <a:r>
              <a:rPr lang="en-AU" sz="2000" dirty="0" smtClean="0"/>
              <a:t>      Melbourne </a:t>
            </a:r>
            <a:r>
              <a:rPr lang="en-AU" sz="2000" dirty="0"/>
              <a:t>was founded in </a:t>
            </a:r>
            <a:r>
              <a:rPr lang="en-AU" sz="2000" dirty="0" smtClean="0"/>
              <a:t>1835 </a:t>
            </a:r>
            <a:r>
              <a:rPr lang="en-AU" sz="2000" dirty="0"/>
              <a:t>by settlers from Launceston in Van Diemen's </a:t>
            </a:r>
            <a:r>
              <a:rPr lang="en-AU" sz="2000" dirty="0" smtClean="0"/>
              <a:t>Land.</a:t>
            </a:r>
            <a:r>
              <a:rPr lang="en-AU" sz="2000" dirty="0"/>
              <a:t> It was named by Governor of New South Wales Sir Richard Bourke in </a:t>
            </a:r>
            <a:r>
              <a:rPr lang="en-AU" sz="2000" dirty="0" smtClean="0"/>
              <a:t>1837 in </a:t>
            </a:r>
            <a:r>
              <a:rPr lang="en-AU" sz="2000" dirty="0"/>
              <a:t>honour of the British Prime Minister of the day, W</a:t>
            </a:r>
            <a:r>
              <a:rPr lang="en-AU" sz="2000" dirty="0" smtClean="0"/>
              <a:t>illiam </a:t>
            </a:r>
            <a:r>
              <a:rPr lang="en-AU" sz="2000" dirty="0" smtClean="0"/>
              <a:t>lamb 2</a:t>
            </a:r>
            <a:r>
              <a:rPr lang="en-AU" sz="2000" baseline="30000" dirty="0" smtClean="0"/>
              <a:t>nd</a:t>
            </a:r>
            <a:r>
              <a:rPr lang="en-AU" sz="2000" dirty="0" smtClean="0"/>
              <a:t> </a:t>
            </a:r>
            <a:r>
              <a:rPr lang="en-AU" sz="2000" dirty="0" smtClean="0"/>
              <a:t>viscount </a:t>
            </a:r>
            <a:r>
              <a:rPr lang="en-AU" sz="2000" i="1" dirty="0" smtClean="0"/>
              <a:t>Melbourne.</a:t>
            </a:r>
          </a:p>
          <a:p>
            <a:pPr>
              <a:buNone/>
            </a:pPr>
            <a:r>
              <a:rPr lang="en-AU" sz="2000" dirty="0" smtClean="0"/>
              <a:t>      </a:t>
            </a:r>
            <a:r>
              <a:rPr lang="en-AU" sz="2000" dirty="0"/>
              <a:t> Melbourne was officially declared a city by Queen Victoria in </a:t>
            </a:r>
            <a:r>
              <a:rPr lang="en-AU" sz="2000" dirty="0" smtClean="0"/>
              <a:t>1847.During the</a:t>
            </a:r>
            <a:r>
              <a:rPr lang="en-AU" sz="2000" dirty="0"/>
              <a:t> Victorian gold rush of the 1850s, it was transformed into one of the world's largest and wealthiest </a:t>
            </a:r>
            <a:r>
              <a:rPr lang="en-AU" sz="2000" dirty="0" smtClean="0"/>
              <a:t>cities.</a:t>
            </a:r>
          </a:p>
          <a:p>
            <a:pPr>
              <a:buNone/>
            </a:pPr>
            <a:r>
              <a:rPr lang="en-AU" sz="2000" dirty="0"/>
              <a:t>  </a:t>
            </a:r>
            <a:r>
              <a:rPr lang="en-AU" sz="2000" dirty="0" smtClean="0"/>
              <a:t>     It  is </a:t>
            </a:r>
            <a:r>
              <a:rPr lang="en-AU" sz="2000" dirty="0"/>
              <a:t>also home to the world's largest tram </a:t>
            </a:r>
            <a:r>
              <a:rPr lang="en-AU" sz="2000" dirty="0" smtClean="0"/>
              <a:t>network</a:t>
            </a:r>
            <a:r>
              <a:rPr lang="en-AU" sz="2000" dirty="0"/>
              <a:t>. Melbourne Airport, the main passenger airport, is the second busiest in Australia and the </a:t>
            </a:r>
            <a:r>
              <a:rPr lang="en-AU" sz="2000" dirty="0" smtClean="0"/>
              <a:t>Port </a:t>
            </a:r>
            <a:r>
              <a:rPr lang="en-AU" sz="2000" dirty="0"/>
              <a:t>of Melbourne is Australia's busiest seaport for containerised and general cargo</a:t>
            </a:r>
            <a:r>
              <a:rPr lang="en-AU" sz="2000" dirty="0" smtClean="0"/>
              <a:t>.</a:t>
            </a:r>
          </a:p>
          <a:p>
            <a:pPr>
              <a:buNone/>
            </a:pPr>
            <a:r>
              <a:rPr lang="en-AU" sz="2000" dirty="0"/>
              <a:t> </a:t>
            </a:r>
            <a:r>
              <a:rPr lang="en-AU" sz="2000" dirty="0" smtClean="0"/>
              <a:t>      </a:t>
            </a:r>
            <a:endParaRPr lang="en-AU" sz="2000" dirty="0"/>
          </a:p>
        </p:txBody>
      </p:sp>
      <p:pic>
        <p:nvPicPr>
          <p:cNvPr id="5" name="aa">
            <a:hlinkClick r:id="" action="ppaction://media"/>
          </p:cNvPr>
          <p:cNvPicPr>
            <a:picLocks noRot="1" noChangeAspect="1"/>
          </p:cNvPicPr>
          <p:nvPr>
            <a:wavAudioFile r:embed="rId1" name="aa"/>
          </p:nvPr>
        </p:nvPicPr>
        <p:blipFill>
          <a:blip r:embed="rId3" cstate="print"/>
          <a:stretch>
            <a:fillRect/>
          </a:stretch>
        </p:blipFill>
        <p:spPr>
          <a:xfrm>
            <a:off x="7236296" y="548680"/>
            <a:ext cx="736848" cy="7368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4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000" b="1" i="1" dirty="0" smtClean="0">
                <a:solidFill>
                  <a:schemeClr val="tx1"/>
                </a:solidFill>
                <a:latin typeface="Arial Black" pitchFamily="34" charset="0"/>
              </a:rPr>
              <a:t>Early history</a:t>
            </a:r>
            <a:r>
              <a:rPr lang="en-AU" dirty="0" smtClean="0"/>
              <a:t>	</a:t>
            </a:r>
            <a:endParaRPr lang="en-AU" dirty="0"/>
          </a:p>
        </p:txBody>
      </p:sp>
      <p:sp>
        <p:nvSpPr>
          <p:cNvPr id="3" name="Content Placeholder 2"/>
          <p:cNvSpPr>
            <a:spLocks noGrp="1"/>
          </p:cNvSpPr>
          <p:nvPr>
            <p:ph sz="quarter" idx="1"/>
          </p:nvPr>
        </p:nvSpPr>
        <p:spPr>
          <a:ln>
            <a:solidFill>
              <a:schemeClr val="accent6">
                <a:lumMod val="50000"/>
              </a:schemeClr>
            </a:solidFill>
          </a:ln>
          <a:effectLst>
            <a:glow rad="228600">
              <a:schemeClr val="accent6">
                <a:satMod val="175000"/>
                <a:alpha val="40000"/>
              </a:schemeClr>
            </a:glow>
          </a:effectLst>
        </p:spPr>
        <p:txBody>
          <a:bodyPr>
            <a:normAutofit/>
          </a:bodyPr>
          <a:lstStyle/>
          <a:p>
            <a:pPr>
              <a:buNone/>
            </a:pPr>
            <a:r>
              <a:rPr lang="en-AU" sz="2400" dirty="0" smtClean="0"/>
              <a:t>       </a:t>
            </a:r>
            <a:r>
              <a:rPr lang="en-AU" sz="2000" dirty="0" smtClean="0"/>
              <a:t>Before </a:t>
            </a:r>
            <a:r>
              <a:rPr lang="en-AU" sz="2000" dirty="0"/>
              <a:t>the arrival of European settlers, the area was occupied for an estimated 31,000 to 40,000 </a:t>
            </a:r>
            <a:r>
              <a:rPr lang="en-AU" sz="2000" dirty="0" smtClean="0"/>
              <a:t>years</a:t>
            </a:r>
            <a:r>
              <a:rPr lang="en-AU" sz="2000" dirty="0"/>
              <a:t> by </a:t>
            </a:r>
            <a:r>
              <a:rPr lang="en-AU" sz="2000" dirty="0" smtClean="0"/>
              <a:t>20,000</a:t>
            </a:r>
            <a:r>
              <a:rPr lang="en-AU" sz="2000" baseline="30000" dirty="0" smtClean="0"/>
              <a:t> </a:t>
            </a:r>
            <a:r>
              <a:rPr lang="en-AU" sz="2000" dirty="0" smtClean="0"/>
              <a:t>hunter-gatherers</a:t>
            </a:r>
            <a:r>
              <a:rPr lang="en-AU" sz="2000" dirty="0"/>
              <a:t> from three indigenous regional tribes: the Wurundjeri, Boonwurrung and </a:t>
            </a:r>
            <a:r>
              <a:rPr lang="en-AU" sz="2000" dirty="0" smtClean="0"/>
              <a:t>Wathaurong.</a:t>
            </a:r>
          </a:p>
          <a:p>
            <a:pPr>
              <a:buNone/>
            </a:pPr>
            <a:r>
              <a:rPr lang="en-AU" sz="2000" dirty="0" smtClean="0"/>
              <a:t>       </a:t>
            </a:r>
            <a:r>
              <a:rPr lang="en-AU" sz="2000" dirty="0"/>
              <a:t>The first European settlement in Victoria was established in 1803 on Sullivan Bay, near present-day Sorrento, but this settlement was abandoned due to a </a:t>
            </a:r>
            <a:r>
              <a:rPr lang="en-AU" sz="2000" dirty="0" smtClean="0"/>
              <a:t>perceive </a:t>
            </a:r>
            <a:r>
              <a:rPr lang="en-AU" sz="2000" dirty="0"/>
              <a:t>lack of resources. It would be 30 years before another settlement was </a:t>
            </a:r>
            <a:r>
              <a:rPr lang="en-AU" sz="2000" dirty="0" smtClean="0"/>
              <a:t>attempted.</a:t>
            </a:r>
          </a:p>
        </p:txBody>
      </p:sp>
      <p:pic>
        <p:nvPicPr>
          <p:cNvPr id="4" name="Picture 3" descr="early.jpg"/>
          <p:cNvPicPr>
            <a:picLocks noChangeAspect="1"/>
          </p:cNvPicPr>
          <p:nvPr/>
        </p:nvPicPr>
        <p:blipFill>
          <a:blip r:embed="rId3" cstate="print"/>
          <a:stretch>
            <a:fillRect/>
          </a:stretch>
        </p:blipFill>
        <p:spPr>
          <a:xfrm>
            <a:off x="3563887" y="4221088"/>
            <a:ext cx="2702441" cy="1769740"/>
          </a:xfrm>
          <a:prstGeom prst="rect">
            <a:avLst/>
          </a:prstGeom>
        </p:spPr>
      </p:pic>
      <p:pic>
        <p:nvPicPr>
          <p:cNvPr id="5" name="Recorded Sound">
            <a:hlinkClick r:id="" action="ppaction://media"/>
          </p:cNvPr>
          <p:cNvPicPr>
            <a:picLocks noRot="1" noChangeAspect="1"/>
          </p:cNvPicPr>
          <p:nvPr>
            <a:wavAudioFile r:embed="rId1" name="Recorded Sound"/>
          </p:nvPr>
        </p:nvPicPr>
        <p:blipFill>
          <a:blip r:embed="rId4" cstate="print"/>
          <a:stretch>
            <a:fillRect/>
          </a:stretch>
        </p:blipFill>
        <p:spPr>
          <a:xfrm>
            <a:off x="6372200" y="692696"/>
            <a:ext cx="592832" cy="5928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0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AU" sz="4400" b="1" i="1" dirty="0" smtClean="0">
                <a:solidFill>
                  <a:schemeClr val="tx1"/>
                </a:solidFill>
                <a:latin typeface="Arial Black" pitchFamily="34" charset="0"/>
              </a:rPr>
              <a:t>Gold rush</a:t>
            </a:r>
            <a:endParaRPr lang="en-AU" sz="4400" b="1" i="1" dirty="0">
              <a:solidFill>
                <a:schemeClr val="tx1"/>
              </a:solidFill>
              <a:latin typeface="Arial Black" pitchFamily="34" charset="0"/>
            </a:endParaRPr>
          </a:p>
        </p:txBody>
      </p:sp>
      <p:sp>
        <p:nvSpPr>
          <p:cNvPr id="3" name="Content Placeholder 2"/>
          <p:cNvSpPr>
            <a:spLocks noGrp="1"/>
          </p:cNvSpPr>
          <p:nvPr>
            <p:ph sz="quarter" idx="1"/>
          </p:nvPr>
        </p:nvSpPr>
        <p:spPr>
          <a:ln>
            <a:solidFill>
              <a:srgbClr val="7030A0"/>
            </a:solidFill>
          </a:ln>
          <a:effectLst>
            <a:glow rad="228600">
              <a:schemeClr val="accent4">
                <a:satMod val="175000"/>
                <a:alpha val="40000"/>
              </a:schemeClr>
            </a:glow>
          </a:effectLst>
        </p:spPr>
        <p:txBody>
          <a:bodyPr>
            <a:normAutofit/>
          </a:bodyPr>
          <a:lstStyle/>
          <a:p>
            <a:pPr>
              <a:buNone/>
            </a:pPr>
            <a:r>
              <a:rPr lang="en-AU" sz="2000" dirty="0" smtClean="0"/>
              <a:t>       The discovery of gold in Victoria in 1851 led to the Victorian gold rush, and Melbourne, which served as the major port and provided most services for the region, experienced rapid growth. Within months, the city's population had increased by nearly three-quarters, from 25,000 to 40,000 inhabitants. Thereafter, growth was massive and by 1865, Melbourne had overtaken Sydney as Australia's most popular city.</a:t>
            </a:r>
          </a:p>
          <a:p>
            <a:pPr>
              <a:buNone/>
            </a:pPr>
            <a:r>
              <a:rPr lang="en-AU" sz="2000" dirty="0"/>
              <a:t> </a:t>
            </a:r>
            <a:r>
              <a:rPr lang="en-AU" sz="2000" dirty="0" smtClean="0"/>
              <a:t>      During the 1880s </a:t>
            </a:r>
            <a:r>
              <a:rPr lang="en-AU" sz="2000" dirty="0"/>
              <a:t>Melbourne had become the richest city </a:t>
            </a:r>
            <a:r>
              <a:rPr lang="en-AU" sz="2000" dirty="0" smtClean="0"/>
              <a:t>in </a:t>
            </a:r>
            <a:r>
              <a:rPr lang="en-AU" sz="2000" dirty="0"/>
              <a:t>the world</a:t>
            </a:r>
            <a:r>
              <a:rPr lang="en-AU" sz="2000" dirty="0" smtClean="0"/>
              <a:t>,</a:t>
            </a:r>
            <a:r>
              <a:rPr lang="en-AU" sz="2000" dirty="0"/>
              <a:t> and the largest </a:t>
            </a:r>
            <a:r>
              <a:rPr lang="en-AU" sz="2000" dirty="0" smtClean="0"/>
              <a:t>after </a:t>
            </a:r>
            <a:r>
              <a:rPr lang="en-AU" sz="2000" dirty="0"/>
              <a:t>London in the British </a:t>
            </a:r>
            <a:r>
              <a:rPr lang="en-AU" sz="2000" dirty="0" smtClean="0"/>
              <a:t>Empire.</a:t>
            </a:r>
            <a:endParaRPr lang="en-AU" sz="2000" dirty="0"/>
          </a:p>
        </p:txBody>
      </p:sp>
      <p:pic>
        <p:nvPicPr>
          <p:cNvPr id="4" name="Picture 3" descr="gold rush.jpg"/>
          <p:cNvPicPr>
            <a:picLocks noChangeAspect="1"/>
          </p:cNvPicPr>
          <p:nvPr/>
        </p:nvPicPr>
        <p:blipFill>
          <a:blip r:embed="rId3" cstate="print"/>
          <a:stretch>
            <a:fillRect/>
          </a:stretch>
        </p:blipFill>
        <p:spPr>
          <a:xfrm>
            <a:off x="2771800" y="4797152"/>
            <a:ext cx="3960440" cy="1552941"/>
          </a:xfrm>
          <a:prstGeom prst="rect">
            <a:avLst/>
          </a:prstGeom>
        </p:spPr>
      </p:pic>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6677000" y="764704"/>
            <a:ext cx="648072" cy="6480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una.jpg"/>
          <p:cNvPicPr>
            <a:picLocks noChangeAspect="1"/>
          </p:cNvPicPr>
          <p:nvPr/>
        </p:nvPicPr>
        <p:blipFill>
          <a:blip r:embed="rId3" cstate="print"/>
          <a:stretch>
            <a:fillRect/>
          </a:stretch>
        </p:blipFill>
        <p:spPr>
          <a:xfrm>
            <a:off x="0" y="0"/>
            <a:ext cx="9198198" cy="6858000"/>
          </a:xfrm>
          <a:prstGeom prst="rect">
            <a:avLst/>
          </a:prstGeom>
        </p:spPr>
      </p:pic>
      <p:sp>
        <p:nvSpPr>
          <p:cNvPr id="2" name="Title 1"/>
          <p:cNvSpPr>
            <a:spLocks noGrp="1"/>
          </p:cNvSpPr>
          <p:nvPr>
            <p:ph type="title"/>
          </p:nvPr>
        </p:nvSpPr>
        <p:spPr/>
        <p:txBody>
          <a:bodyPr>
            <a:normAutofit/>
          </a:bodyPr>
          <a:lstStyle/>
          <a:p>
            <a:r>
              <a:rPr lang="en-AU" sz="4000" b="1" i="1" dirty="0" smtClean="0">
                <a:solidFill>
                  <a:schemeClr val="tx1"/>
                </a:solidFill>
                <a:latin typeface="Arial Black" pitchFamily="34" charset="0"/>
              </a:rPr>
              <a:t>Things to do in Melbourne</a:t>
            </a:r>
            <a:endParaRPr lang="en-AU" sz="4000" b="1" i="1" dirty="0">
              <a:solidFill>
                <a:schemeClr val="tx1"/>
              </a:solidFill>
              <a:latin typeface="Arial Black" pitchFamily="34" charset="0"/>
            </a:endParaRPr>
          </a:p>
        </p:txBody>
      </p:sp>
      <p:sp>
        <p:nvSpPr>
          <p:cNvPr id="3" name="Content Placeholder 2"/>
          <p:cNvSpPr>
            <a:spLocks noGrp="1"/>
          </p:cNvSpPr>
          <p:nvPr>
            <p:ph sz="quarter" idx="1"/>
          </p:nvPr>
        </p:nvSpPr>
        <p:spPr>
          <a:ln>
            <a:solidFill>
              <a:schemeClr val="tx1">
                <a:lumMod val="95000"/>
                <a:lumOff val="5000"/>
              </a:schemeClr>
            </a:solidFill>
          </a:ln>
          <a:effectLst>
            <a:glow rad="101600">
              <a:schemeClr val="tx1">
                <a:alpha val="60000"/>
              </a:schemeClr>
            </a:glow>
          </a:effectLst>
        </p:spPr>
        <p:txBody>
          <a:bodyPr>
            <a:normAutofit/>
          </a:bodyPr>
          <a:lstStyle/>
          <a:p>
            <a:r>
              <a:rPr lang="en-AU" sz="1800" dirty="0" smtClean="0">
                <a:solidFill>
                  <a:srgbClr val="C50B45"/>
                </a:solidFill>
              </a:rPr>
              <a:t>Some great things to do and sights to see in Melbourne are:</a:t>
            </a:r>
          </a:p>
          <a:p>
            <a:r>
              <a:rPr lang="en-AU" sz="1800" dirty="0" smtClean="0">
                <a:solidFill>
                  <a:srgbClr val="C50B45"/>
                </a:solidFill>
              </a:rPr>
              <a:t>Visiting lunar park</a:t>
            </a:r>
            <a:r>
              <a:rPr lang="en-AU" sz="1800" dirty="0" smtClean="0">
                <a:solidFill>
                  <a:srgbClr val="C50B45"/>
                </a:solidFill>
              </a:rPr>
              <a:t>..</a:t>
            </a:r>
            <a:endParaRPr lang="en-AU" sz="1800" dirty="0" smtClean="0">
              <a:solidFill>
                <a:srgbClr val="C50B45"/>
              </a:solidFill>
            </a:endParaRPr>
          </a:p>
          <a:p>
            <a:r>
              <a:rPr lang="en-AU" sz="1800" dirty="0" smtClean="0">
                <a:solidFill>
                  <a:srgbClr val="C50B45"/>
                </a:solidFill>
              </a:rPr>
              <a:t> Going to federation square and watch interactive videos, eat at a cafe or take a look at an art exhibition.</a:t>
            </a:r>
          </a:p>
          <a:p>
            <a:r>
              <a:rPr lang="en-AU" sz="1800" dirty="0" smtClean="0">
                <a:solidFill>
                  <a:srgbClr val="C50B45"/>
                </a:solidFill>
              </a:rPr>
              <a:t>You can also take an early morning ride in a hot air balloon and look at all the beautiful buildings and parklands.</a:t>
            </a:r>
          </a:p>
          <a:p>
            <a:r>
              <a:rPr lang="en-AU" sz="1800" dirty="0" smtClean="0">
                <a:solidFill>
                  <a:srgbClr val="C50B45"/>
                </a:solidFill>
              </a:rPr>
              <a:t>How about going into the city and shopping all day or popping into the aquarium that has an all new penguin enclosure.</a:t>
            </a:r>
          </a:p>
          <a:p>
            <a:r>
              <a:rPr lang="en-AU" sz="1800" dirty="0" smtClean="0">
                <a:solidFill>
                  <a:srgbClr val="C50B45"/>
                </a:solidFill>
              </a:rPr>
              <a:t>There are many more great thing to do in Melbourne but if you want to see them all you will have to go for a holiday</a:t>
            </a:r>
            <a:r>
              <a:rPr lang="en-AU" sz="1800" dirty="0" smtClean="0">
                <a:solidFill>
                  <a:srgbClr val="C50B45"/>
                </a:solidFill>
                <a:latin typeface="+mj-lt"/>
              </a:rPr>
              <a:t>!</a:t>
            </a:r>
          </a:p>
          <a:p>
            <a:endParaRPr lang="en-AU" sz="2400" dirty="0" smtClean="0">
              <a:latin typeface="+mj-lt"/>
            </a:endParaRPr>
          </a:p>
          <a:p>
            <a:endParaRPr lang="en-AU" sz="2400" dirty="0">
              <a:latin typeface="+mj-lt"/>
            </a:endParaRPr>
          </a:p>
        </p:txBody>
      </p:sp>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7973144" y="548680"/>
            <a:ext cx="720080" cy="72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0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normAutofit/>
          </a:bodyPr>
          <a:lstStyle/>
          <a:p>
            <a:r>
              <a:rPr lang="en-AU" i="1" dirty="0" smtClean="0">
                <a:latin typeface="Arial Black" pitchFamily="34" charset="0"/>
              </a:rPr>
              <a:t>Schools around Melbourne</a:t>
            </a:r>
            <a:endParaRPr lang="en-AU" i="1" dirty="0">
              <a:latin typeface="Arial Black" pitchFamily="34" charset="0"/>
            </a:endParaRPr>
          </a:p>
        </p:txBody>
      </p:sp>
      <p:sp>
        <p:nvSpPr>
          <p:cNvPr id="3" name="Content Placeholder 2"/>
          <p:cNvSpPr>
            <a:spLocks noGrp="1"/>
          </p:cNvSpPr>
          <p:nvPr>
            <p:ph sz="quarter" idx="1"/>
          </p:nvPr>
        </p:nvSpPr>
        <p:spPr>
          <a:ln>
            <a:solidFill>
              <a:srgbClr val="FFFF00"/>
            </a:solidFill>
          </a:ln>
          <a:effectLst>
            <a:glow rad="228600">
              <a:srgbClr val="FFFF00">
                <a:alpha val="40000"/>
              </a:srgbClr>
            </a:glow>
          </a:effectLst>
        </p:spPr>
        <p:txBody>
          <a:bodyPr>
            <a:normAutofit/>
          </a:bodyPr>
          <a:lstStyle/>
          <a:p>
            <a:pPr>
              <a:buNone/>
            </a:pPr>
            <a:r>
              <a:rPr lang="en-AU" sz="2400" dirty="0" smtClean="0">
                <a:latin typeface="+mj-lt"/>
              </a:rPr>
              <a:t>     Melbourne has many schools to offer, so here are some of them;</a:t>
            </a:r>
          </a:p>
          <a:p>
            <a:r>
              <a:rPr lang="en-AU" sz="2400" dirty="0" smtClean="0">
                <a:latin typeface="+mj-lt"/>
              </a:rPr>
              <a:t>Alphington primary school(my school!)</a:t>
            </a:r>
          </a:p>
          <a:p>
            <a:r>
              <a:rPr lang="en-AU" sz="2400" dirty="0" smtClean="0">
                <a:latin typeface="+mj-lt"/>
              </a:rPr>
              <a:t>Alphington Grammar School</a:t>
            </a:r>
          </a:p>
          <a:p>
            <a:r>
              <a:rPr lang="en-AU" sz="2400" dirty="0" smtClean="0">
                <a:latin typeface="+mj-lt"/>
              </a:rPr>
              <a:t>St Anthony primary school</a:t>
            </a:r>
          </a:p>
          <a:p>
            <a:r>
              <a:rPr lang="en-AU" sz="2400" dirty="0" smtClean="0">
                <a:latin typeface="+mj-lt"/>
              </a:rPr>
              <a:t>Melbourne </a:t>
            </a:r>
            <a:r>
              <a:rPr lang="en-AU" sz="2400" dirty="0" smtClean="0">
                <a:latin typeface="+mj-lt"/>
              </a:rPr>
              <a:t>girls grammar</a:t>
            </a:r>
            <a:endParaRPr lang="en-AU" sz="2400" dirty="0" smtClean="0">
              <a:latin typeface="+mj-lt"/>
            </a:endParaRPr>
          </a:p>
          <a:p>
            <a:r>
              <a:rPr lang="en-AU" sz="2400" dirty="0" smtClean="0">
                <a:latin typeface="+mj-lt"/>
              </a:rPr>
              <a:t>Carey grammar</a:t>
            </a:r>
            <a:endParaRPr lang="en-AU" sz="2400" dirty="0" smtClean="0">
              <a:latin typeface="+mj-lt"/>
            </a:endParaRPr>
          </a:p>
          <a:p>
            <a:r>
              <a:rPr lang="en-AU" sz="2400" dirty="0" smtClean="0">
                <a:latin typeface="+mj-lt"/>
              </a:rPr>
              <a:t>Ivanhoe grammar </a:t>
            </a:r>
          </a:p>
          <a:p>
            <a:r>
              <a:rPr lang="en-AU" sz="2400" dirty="0" smtClean="0">
                <a:latin typeface="+mj-lt"/>
              </a:rPr>
              <a:t>Northcote primary</a:t>
            </a:r>
          </a:p>
          <a:p>
            <a:r>
              <a:rPr lang="en-AU" dirty="0" smtClean="0">
                <a:latin typeface="+mj-lt"/>
              </a:rPr>
              <a:t>Kew</a:t>
            </a:r>
            <a:r>
              <a:rPr lang="en-AU" sz="2400" dirty="0" smtClean="0">
                <a:latin typeface="+mj-lt"/>
              </a:rPr>
              <a:t> </a:t>
            </a:r>
            <a:r>
              <a:rPr lang="en-AU" sz="2400" dirty="0" smtClean="0">
                <a:latin typeface="+mj-lt"/>
              </a:rPr>
              <a:t>high</a:t>
            </a:r>
          </a:p>
          <a:p>
            <a:r>
              <a:rPr lang="en-AU" sz="2400" dirty="0" smtClean="0">
                <a:latin typeface="+mj-lt"/>
              </a:rPr>
              <a:t>And many more</a:t>
            </a:r>
          </a:p>
          <a:p>
            <a:endParaRPr lang="en-AU" sz="1800" dirty="0">
              <a:latin typeface="+mj-lt"/>
            </a:endParaRPr>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7092280" y="476672"/>
            <a:ext cx="664840" cy="6648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5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p:spPr>
        <p:txBody>
          <a:bodyPr>
            <a:normAutofit/>
          </a:bodyPr>
          <a:lstStyle/>
          <a:p>
            <a:r>
              <a:rPr lang="en-AU" sz="4000" b="1" i="1" dirty="0" smtClean="0">
                <a:solidFill>
                  <a:schemeClr val="tx1"/>
                </a:solidFill>
                <a:latin typeface="Arial Black" pitchFamily="34" charset="0"/>
              </a:rPr>
              <a:t>Come and visit</a:t>
            </a:r>
            <a:endParaRPr lang="en-AU" sz="4000" b="1" i="1" dirty="0">
              <a:solidFill>
                <a:schemeClr val="tx1"/>
              </a:solidFill>
              <a:latin typeface="Arial Black" pitchFamily="34" charset="0"/>
            </a:endParaRPr>
          </a:p>
        </p:txBody>
      </p:sp>
      <p:sp>
        <p:nvSpPr>
          <p:cNvPr id="3" name="Content Placeholder 2"/>
          <p:cNvSpPr>
            <a:spLocks noGrp="1"/>
          </p:cNvSpPr>
          <p:nvPr>
            <p:ph sz="quarter" idx="1"/>
          </p:nvPr>
        </p:nvSpPr>
        <p:spPr/>
        <p:txBody>
          <a:bodyPr/>
          <a:lstStyle/>
          <a:p>
            <a:r>
              <a:rPr lang="en-AU" sz="4000" dirty="0" smtClean="0">
                <a:latin typeface="Arial Black" pitchFamily="34" charset="0"/>
              </a:rPr>
              <a:t>Please come and visit Melbourne and see all the amazing things it has to offer.</a:t>
            </a:r>
          </a:p>
          <a:p>
            <a:r>
              <a:rPr lang="en-AU" sz="4000" dirty="0" smtClean="0">
                <a:latin typeface="Arial Black" pitchFamily="34" charset="0"/>
              </a:rPr>
              <a:t>And if you are my friend please come and visit!</a:t>
            </a:r>
            <a:r>
              <a:rPr lang="en-AU" sz="4000" dirty="0" smtClean="0">
                <a:latin typeface="Arial Black" pitchFamily="34" charset="0"/>
                <a:sym typeface="Wingdings" pitchFamily="2" charset="2"/>
              </a:rPr>
              <a:t></a:t>
            </a:r>
          </a:p>
          <a:p>
            <a:endParaRPr lang="en-AU" dirty="0"/>
          </a:p>
        </p:txBody>
      </p:sp>
      <p:pic>
        <p:nvPicPr>
          <p:cNvPr id="5" name="Recorded Sound">
            <a:hlinkClick r:id="" action="ppaction://media"/>
          </p:cNvPr>
          <p:cNvPicPr>
            <a:picLocks noRot="1" noChangeAspect="1"/>
          </p:cNvPicPr>
          <p:nvPr>
            <a:wavAudioFile r:embed="rId1" name="Recorded Sound"/>
          </p:nvPr>
        </p:nvPicPr>
        <p:blipFill>
          <a:blip r:embed="rId3" cstate="print"/>
          <a:stretch>
            <a:fillRect/>
          </a:stretch>
        </p:blipFill>
        <p:spPr>
          <a:xfrm>
            <a:off x="7380312" y="1844824"/>
            <a:ext cx="1096888" cy="10968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90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en-AU" sz="2800" b="1" i="1" dirty="0" smtClean="0">
                <a:latin typeface="Arial Black" pitchFamily="34" charset="0"/>
              </a:rPr>
              <a:t>Thank you for watching my slide show</a:t>
            </a:r>
            <a:endParaRPr lang="en-AU" sz="2800" b="1" i="1" dirty="0">
              <a:latin typeface="Arial Black" pitchFamily="34" charset="0"/>
            </a:endParaRPr>
          </a:p>
        </p:txBody>
      </p:sp>
      <p:pic>
        <p:nvPicPr>
          <p:cNvPr id="4" name="Content Placeholder 3" descr="aaaaaaaaaaaaaaaaaaaaaaaaaaaaaaaaaaaaaaaaaaaaaaaaaaaaaaaaaaaaaaaaaaaaaaaaaaaaaaaaaaaaaaaaaaaaaaaaaaaaa.jpg"/>
          <p:cNvPicPr>
            <a:picLocks noGrp="1" noChangeAspect="1"/>
          </p:cNvPicPr>
          <p:nvPr>
            <p:ph sz="quarter" idx="1"/>
          </p:nvPr>
        </p:nvPicPr>
        <p:blipFill>
          <a:blip r:embed="rId3" cstate="print"/>
          <a:stretch>
            <a:fillRect/>
          </a:stretch>
        </p:blipFill>
        <p:spPr>
          <a:xfrm>
            <a:off x="2699792" y="2449312"/>
            <a:ext cx="3672408" cy="2252069"/>
          </a:xfrm>
        </p:spPr>
        <p:style>
          <a:lnRef idx="0">
            <a:scrgbClr r="0" g="0" b="0"/>
          </a:lnRef>
          <a:fillRef idx="1003">
            <a:schemeClr val="dk1"/>
          </a:fillRef>
          <a:effectRef idx="0">
            <a:scrgbClr r="0" g="0" b="0"/>
          </a:effectRef>
          <a:fontRef idx="major"/>
        </p:style>
      </p:pic>
      <p:pic>
        <p:nvPicPr>
          <p:cNvPr id="6" name="aa">
            <a:hlinkClick r:id="" action="ppaction://media"/>
          </p:cNvPr>
          <p:cNvPicPr>
            <a:picLocks noRot="1" noChangeAspect="1"/>
          </p:cNvPicPr>
          <p:nvPr>
            <a:wavAudioFile r:embed="rId1" name="aa"/>
          </p:nvPr>
        </p:nvPicPr>
        <p:blipFill>
          <a:blip r:embed="rId4" cstate="print"/>
          <a:stretch>
            <a:fillRect/>
          </a:stretch>
        </p:blipFill>
        <p:spPr>
          <a:xfrm>
            <a:off x="7469088" y="692696"/>
            <a:ext cx="576064" cy="5760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6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149</TotalTime>
  <Words>254</Words>
  <Application>Microsoft Office PowerPoint</Application>
  <PresentationFormat>On-screen Show (4:3)</PresentationFormat>
  <Paragraphs>36</Paragraphs>
  <Slides>8</Slides>
  <Notes>0</Notes>
  <HiddenSlides>0</HiddenSlides>
  <MMClips>7</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Oriel</vt:lpstr>
      <vt:lpstr>Melbourne Australia</vt:lpstr>
      <vt:lpstr>Interesting info</vt:lpstr>
      <vt:lpstr>Early history </vt:lpstr>
      <vt:lpstr>Gold rush</vt:lpstr>
      <vt:lpstr>Things to do in Melbourne</vt:lpstr>
      <vt:lpstr>Schools around Melbourne</vt:lpstr>
      <vt:lpstr>Come and visit</vt:lpstr>
      <vt:lpstr>Thank you for watching my slide show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Melbourne Australia</dc:title>
  <dc:creator>paddy</dc:creator>
  <cp:lastModifiedBy>paddy</cp:lastModifiedBy>
  <cp:revision>3</cp:revision>
  <dcterms:created xsi:type="dcterms:W3CDTF">2012-11-26T04:42:27Z</dcterms:created>
  <dcterms:modified xsi:type="dcterms:W3CDTF">2012-12-04T07:05:01Z</dcterms:modified>
</cp:coreProperties>
</file>